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media/image1.png" ContentType="image/png"/>
  <Override PartName="/ppt/media/image7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1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12"/>
          <p:cNvGrpSpPr/>
          <p:nvPr/>
        </p:nvGrpSpPr>
        <p:grpSpPr>
          <a:xfrm>
            <a:off x="360" y="-8640"/>
            <a:ext cx="12191400" cy="6866640"/>
            <a:chOff x="360" y="-8640"/>
            <a:chExt cx="12191400" cy="6866640"/>
          </a:xfrm>
        </p:grpSpPr>
        <p:sp>
          <p:nvSpPr>
            <p:cNvPr id="12" name="Line 13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Line 14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 rot="10800000">
              <a:off x="360" y="360"/>
              <a:ext cx="842400" cy="56656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r>
              <a:rPr b="0" lang="en-US" sz="5400" spc="-1" strike="noStrike">
                <a:solidFill>
                  <a:srgbClr val="90c226"/>
                </a:solidFill>
                <a:latin typeface="Trebuchet MS"/>
              </a:rPr>
              <a:t>Modifiez le style du titre</a:t>
            </a:r>
            <a:endParaRPr b="0" lang="en-US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DCDB1E8-5512-4A11-868C-A7DCCDC7ADE7}" type="datetime">
              <a:rPr b="0" lang="fr-FR" sz="900" spc="-1" strike="noStrike">
                <a:solidFill>
                  <a:srgbClr val="8b8b8b"/>
                </a:solidFill>
                <a:latin typeface="Trebuchet MS"/>
              </a:rPr>
              <a:t>13/12/2019</a:t>
            </a:fld>
            <a:endParaRPr b="0" lang="fr-FR" sz="900" spc="-1" strike="noStrike">
              <a:latin typeface="Times New Roman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25" name="PlaceHolder 2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8B88B24-485F-4B77-99CE-1F942D60B9F1}" type="slidenum">
              <a:rPr b="0" lang="fr-FR" sz="900" spc="-1" strike="noStrike">
                <a:solidFill>
                  <a:srgbClr val="90c226"/>
                </a:solidFill>
                <a:latin typeface="Trebuchet MS"/>
              </a:rPr>
              <a:t>&lt;numéro&gt;</a:t>
            </a:fld>
            <a:endParaRPr b="0" lang="fr-FR" sz="900" spc="-1" strike="noStrike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Cliquez pour éditer le format du plan de texte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Second niveau de plan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Troisième niveau de plan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Quatrième niveau de plan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Cinquième niveau de plan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Sixième niveau de plan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Septième niveau de plan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64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5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7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CustomShape 11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2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>
            <a:norm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Modifiez le style du titre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13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Cliquez pour modifier les styles du texte du masque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4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600" spc="-1" strike="noStrike">
                <a:solidFill>
                  <a:srgbClr val="404040"/>
                </a:solidFill>
                <a:latin typeface="Trebuchet MS"/>
              </a:rPr>
              <a:t>Deuxième niveau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Troisième niveau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Quatrième niveau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2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Cinquième niveau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6" name="PlaceHolder 14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6D68849-3095-439B-B273-8FD93140FF9A}" type="datetime">
              <a:rPr b="0" lang="fr-FR" sz="900" spc="-1" strike="noStrike">
                <a:solidFill>
                  <a:srgbClr val="8b8b8b"/>
                </a:solidFill>
                <a:latin typeface="Trebuchet MS"/>
              </a:rPr>
              <a:t>13/12/2019</a:t>
            </a:fld>
            <a:endParaRPr b="0" lang="fr-FR" sz="900" spc="-1" strike="noStrike">
              <a:latin typeface="Times New Roman"/>
            </a:endParaRPr>
          </a:p>
        </p:txBody>
      </p:sp>
      <p:sp>
        <p:nvSpPr>
          <p:cNvPr id="77" name="PlaceHolder 15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78" name="PlaceHolder 16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11407F4-F597-46BC-8474-D2238B072919}" type="slidenum">
              <a:rPr b="0" lang="fr-FR" sz="900" spc="-1" strike="noStrike">
                <a:solidFill>
                  <a:srgbClr val="90c226"/>
                </a:solidFill>
                <a:latin typeface="Trebuchet MS"/>
              </a:rPr>
              <a:t>&lt;numéro&gt;</a:t>
            </a:fld>
            <a:endParaRPr b="0" lang="fr-FR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1506960" y="2100960"/>
            <a:ext cx="7766640" cy="1645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r>
              <a:rPr b="0" lang="en-US" sz="5400" spc="-1" strike="noStrike">
                <a:solidFill>
                  <a:srgbClr val="90c226"/>
                </a:solidFill>
                <a:latin typeface="Trebuchet MS"/>
              </a:rPr>
              <a:t>Atelier migrations</a:t>
            </a:r>
            <a:endParaRPr b="0" lang="en-US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333720" y="3747240"/>
            <a:ext cx="8939880" cy="3024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r">
              <a:lnSpc>
                <a:spcPct val="100000"/>
              </a:lnSpc>
              <a:spcBef>
                <a:spcPts val="1001"/>
              </a:spcBef>
            </a:pPr>
            <a:r>
              <a:rPr b="0" lang="fr-FR" sz="1800" spc="-1" strike="noStrike">
                <a:solidFill>
                  <a:srgbClr val="000000"/>
                </a:solidFill>
                <a:latin typeface="Trebuchet MS"/>
              </a:rPr>
              <a:t>Élections municipales 2020</a:t>
            </a:r>
            <a:endParaRPr b="0" lang="fr-FR" sz="18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</a:pPr>
            <a:endParaRPr b="0" lang="fr-FR" sz="18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</a:pPr>
            <a:endParaRPr b="0" lang="fr-FR" sz="18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</a:pPr>
            <a:endParaRPr b="0" lang="fr-FR" sz="18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</a:pPr>
            <a:endParaRPr b="0" lang="fr-FR" sz="18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001"/>
              </a:spcBef>
            </a:pPr>
            <a:r>
              <a:rPr b="0" lang="fr-FR" sz="1800" spc="-1" strike="noStrike">
                <a:solidFill>
                  <a:srgbClr val="808080"/>
                </a:solidFill>
                <a:latin typeface="Trebuchet MS"/>
              </a:rPr>
              <a:t>Par Mickael Idrac, Co-animateur national du Livret Migrations de la France Insoumise et Josie Boucher, initiatrice du collectif de soutien aux migrants à Perpignan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17" name="Image 3" descr=""/>
          <p:cNvPicPr/>
          <p:nvPr/>
        </p:nvPicPr>
        <p:blipFill>
          <a:blip r:embed="rId1"/>
          <a:stretch/>
        </p:blipFill>
        <p:spPr>
          <a:xfrm>
            <a:off x="4958280" y="86400"/>
            <a:ext cx="4315320" cy="283716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Quelques rappels pour être sur la même longueur d’ondes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latin typeface="Trebuchet MS"/>
              </a:rPr>
              <a:t>« </a:t>
            </a:r>
            <a:r>
              <a:rPr b="0" i="1" lang="en-US" sz="2800" spc="-1" strike="noStrike">
                <a:solidFill>
                  <a:srgbClr val="404040"/>
                </a:solidFill>
                <a:latin typeface="Trebuchet MS"/>
              </a:rPr>
              <a:t>Une personne qui se trouve hors du pays dont elle a la nationalité ou dans lequel elle a sa résidence habituelle, et qui du fait de sa </a:t>
            </a:r>
            <a:r>
              <a:rPr b="1" i="1" lang="en-US" sz="2800" spc="-1" strike="noStrike" u="sng">
                <a:solidFill>
                  <a:srgbClr val="404040"/>
                </a:solidFill>
                <a:uFillTx/>
                <a:latin typeface="Trebuchet MS"/>
              </a:rPr>
              <a:t>race, de sa religion, de sa nationalité, de son appartenance à un groupe social déterminé ou de ses opinions politiques</a:t>
            </a:r>
            <a:r>
              <a:rPr b="0" i="1" lang="en-US" sz="2800" spc="-1" strike="noStrike">
                <a:solidFill>
                  <a:srgbClr val="404040"/>
                </a:solidFill>
                <a:latin typeface="Trebuchet MS"/>
              </a:rPr>
              <a:t> craint avec raison d’être persécutée et ne peut se réclamer de la protection de ce pays ou en raison de ladite crainte ne peut y retourner</a:t>
            </a:r>
            <a:r>
              <a:rPr b="0" lang="en-US" sz="2800" spc="-1" strike="noStrike">
                <a:solidFill>
                  <a:srgbClr val="404040"/>
                </a:solidFill>
                <a:latin typeface="Trebuchet MS"/>
              </a:rPr>
              <a:t>. » 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Des représentations à déconstruire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677160" y="157428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latin typeface="Trebuchet MS"/>
              </a:rPr>
              <a:t>243 millions de migrants dans le monde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latin typeface="Trebuchet MS"/>
              </a:rPr>
              <a:t>3% de la population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latin typeface="Trebuchet MS"/>
              </a:rPr>
              <a:t>38% de flux sud/sud pour 34% de flux sud/nord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latin typeface="Trebuchet MS"/>
              </a:rPr>
              <a:t>Restent les flux nord/nord (cadres, étudiants etc.)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latin typeface="Trebuchet MS"/>
              </a:rPr>
              <a:t>Déplacements internes (6 millions en Syrie)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800" spc="-1" strike="noStrike">
                <a:solidFill>
                  <a:srgbClr val="404040"/>
                </a:solidFill>
                <a:latin typeface="Trebuchet MS"/>
              </a:rPr>
              <a:t>Et si on parle des migrations forcées les flux sud/sud atteignent 86%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La logique de l’Europe forteresse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677160" y="1613880"/>
            <a:ext cx="8596440" cy="3880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404040"/>
                </a:solidFill>
                <a:latin typeface="Trebuchet MS"/>
              </a:rPr>
              <a:t>Agenda 2015-2020 sur les migrations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404040"/>
                </a:solidFill>
                <a:latin typeface="Trebuchet MS"/>
              </a:rPr>
              <a:t>Approche Hotspot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404040"/>
                </a:solidFill>
                <a:latin typeface="Trebuchet MS"/>
              </a:rPr>
              <a:t>Règlement de Dublin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404040"/>
                </a:solidFill>
                <a:latin typeface="Trebuchet MS"/>
              </a:rPr>
              <a:t>Accord UE-Turquie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404040"/>
                </a:solidFill>
                <a:latin typeface="Trebuchet MS"/>
              </a:rPr>
              <a:t>Modification du statut de FRONTEX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2720">
              <a:lnSpc>
                <a:spcPct val="17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en-US" sz="2400" spc="-1" strike="noStrike">
                <a:solidFill>
                  <a:srgbClr val="404040"/>
                </a:solidFill>
                <a:latin typeface="Trebuchet MS"/>
              </a:rPr>
              <a:t>Echec des procédures de relocalisation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677160" y="1522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L’encampement des portes de l’Europe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25" name="Image 3" descr=""/>
          <p:cNvPicPr/>
          <p:nvPr/>
        </p:nvPicPr>
        <p:blipFill>
          <a:blip r:embed="rId1"/>
          <a:stretch/>
        </p:blipFill>
        <p:spPr>
          <a:xfrm>
            <a:off x="3634560" y="3811320"/>
            <a:ext cx="3344400" cy="250848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26" name="CustomShape 2"/>
          <p:cNvSpPr/>
          <p:nvPr/>
        </p:nvSpPr>
        <p:spPr>
          <a:xfrm>
            <a:off x="3809520" y="6166440"/>
            <a:ext cx="3157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Trebuchet MS"/>
              </a:rPr>
              <a:t>Skaramangas, Grèce, 2017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127" name="CustomShape 3"/>
          <p:cNvSpPr/>
          <p:nvPr/>
        </p:nvSpPr>
        <p:spPr>
          <a:xfrm>
            <a:off x="4428360" y="3410280"/>
            <a:ext cx="159804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Trebuchet MS"/>
              </a:rPr>
              <a:t>Vial, Grèce, 2018</a:t>
            </a:r>
            <a:endParaRPr b="0" lang="fr-FR" sz="1200" spc="-1" strike="noStrike">
              <a:latin typeface="Arial"/>
            </a:endParaRPr>
          </a:p>
        </p:txBody>
      </p:sp>
      <p:pic>
        <p:nvPicPr>
          <p:cNvPr id="128" name="Image 6" descr=""/>
          <p:cNvPicPr/>
          <p:nvPr/>
        </p:nvPicPr>
        <p:blipFill>
          <a:blip r:embed="rId2"/>
          <a:stretch/>
        </p:blipFill>
        <p:spPr>
          <a:xfrm>
            <a:off x="3879360" y="1443600"/>
            <a:ext cx="2696040" cy="2021760"/>
          </a:xfrm>
          <a:prstGeom prst="rect">
            <a:avLst/>
          </a:prstGeom>
          <a:ln>
            <a:noFill/>
          </a:ln>
          <a:effectLst>
            <a:softEdge rad="101600"/>
          </a:effectLst>
        </p:spPr>
      </p:pic>
      <p:sp>
        <p:nvSpPr>
          <p:cNvPr id="129" name="CustomShape 4"/>
          <p:cNvSpPr/>
          <p:nvPr/>
        </p:nvSpPr>
        <p:spPr>
          <a:xfrm>
            <a:off x="7308360" y="6346800"/>
            <a:ext cx="183024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Trebuchet MS"/>
              </a:rPr>
              <a:t>Eleonas, Grèce, 2018</a:t>
            </a:r>
            <a:endParaRPr b="0" lang="fr-FR" sz="1200" spc="-1" strike="noStrike">
              <a:latin typeface="Arial"/>
            </a:endParaRPr>
          </a:p>
        </p:txBody>
      </p:sp>
      <p:pic>
        <p:nvPicPr>
          <p:cNvPr id="130" name="Image 8" descr=""/>
          <p:cNvPicPr/>
          <p:nvPr/>
        </p:nvPicPr>
        <p:blipFill>
          <a:blip r:embed="rId3"/>
          <a:stretch/>
        </p:blipFill>
        <p:spPr>
          <a:xfrm>
            <a:off x="7205760" y="3728880"/>
            <a:ext cx="2035800" cy="2714400"/>
          </a:xfrm>
          <a:prstGeom prst="rect">
            <a:avLst/>
          </a:prstGeom>
          <a:ln>
            <a:noFill/>
          </a:ln>
          <a:effectLst>
            <a:softEdge rad="101600"/>
          </a:effectLst>
        </p:spPr>
      </p:pic>
      <p:sp>
        <p:nvSpPr>
          <p:cNvPr id="131" name="CustomShape 5"/>
          <p:cNvSpPr/>
          <p:nvPr/>
        </p:nvSpPr>
        <p:spPr>
          <a:xfrm>
            <a:off x="909360" y="6042960"/>
            <a:ext cx="188424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Trebuchet MS"/>
              </a:rPr>
              <a:t>Calais, France, 2016</a:t>
            </a:r>
            <a:endParaRPr b="0" lang="fr-FR" sz="1200" spc="-1" strike="noStrike">
              <a:latin typeface="Arial"/>
            </a:endParaRPr>
          </a:p>
        </p:txBody>
      </p:sp>
      <p:pic>
        <p:nvPicPr>
          <p:cNvPr id="132" name="Image 10" descr=""/>
          <p:cNvPicPr/>
          <p:nvPr/>
        </p:nvPicPr>
        <p:blipFill>
          <a:blip r:embed="rId4"/>
          <a:stretch/>
        </p:blipFill>
        <p:spPr>
          <a:xfrm>
            <a:off x="531360" y="4166640"/>
            <a:ext cx="2797200" cy="196812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33" name="CustomShape 6"/>
          <p:cNvSpPr/>
          <p:nvPr/>
        </p:nvSpPr>
        <p:spPr>
          <a:xfrm>
            <a:off x="358200" y="3766320"/>
            <a:ext cx="305064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Trebuchet MS"/>
              </a:rPr>
              <a:t>Banja Koviljaca, Serbie, 2017</a:t>
            </a:r>
            <a:endParaRPr b="0" lang="fr-FR" sz="1200" spc="-1" strike="noStrike">
              <a:latin typeface="Arial"/>
            </a:endParaRPr>
          </a:p>
        </p:txBody>
      </p:sp>
      <p:pic>
        <p:nvPicPr>
          <p:cNvPr id="134" name="Image 12" descr=""/>
          <p:cNvPicPr/>
          <p:nvPr/>
        </p:nvPicPr>
        <p:blipFill>
          <a:blip r:embed="rId5"/>
          <a:stretch/>
        </p:blipFill>
        <p:spPr>
          <a:xfrm>
            <a:off x="212040" y="1319040"/>
            <a:ext cx="3342600" cy="2506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5" name="Image 13" descr=""/>
          <p:cNvPicPr/>
          <p:nvPr/>
        </p:nvPicPr>
        <p:blipFill>
          <a:blip r:embed="rId6"/>
          <a:stretch/>
        </p:blipFill>
        <p:spPr>
          <a:xfrm>
            <a:off x="6833880" y="1341360"/>
            <a:ext cx="2858760" cy="214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6" name="CustomShape 7"/>
          <p:cNvSpPr/>
          <p:nvPr/>
        </p:nvSpPr>
        <p:spPr>
          <a:xfrm>
            <a:off x="6939720" y="3429720"/>
            <a:ext cx="264744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Trebuchet MS"/>
              </a:rPr>
              <a:t>Skaramangas, Grèce, 2018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137" name="CustomShape 8"/>
          <p:cNvSpPr/>
          <p:nvPr/>
        </p:nvSpPr>
        <p:spPr>
          <a:xfrm>
            <a:off x="697320" y="753120"/>
            <a:ext cx="214488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200" spc="-1" strike="noStrike" u="sng">
                <a:solidFill>
                  <a:srgbClr val="000000"/>
                </a:solidFill>
                <a:uFillTx/>
                <a:latin typeface="Trebuchet MS"/>
              </a:rPr>
              <a:t>Photos</a:t>
            </a:r>
            <a:r>
              <a:rPr b="0" lang="fr-FR" sz="1200" spc="-1" strike="noStrike">
                <a:solidFill>
                  <a:srgbClr val="000000"/>
                </a:solidFill>
                <a:latin typeface="Trebuchet MS"/>
              </a:rPr>
              <a:t> : Mickael Idrac</a:t>
            </a:r>
            <a:endParaRPr b="0" lang="fr-F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"/>
          <p:cNvGrpSpPr/>
          <p:nvPr/>
        </p:nvGrpSpPr>
        <p:grpSpPr>
          <a:xfrm>
            <a:off x="360" y="-8640"/>
            <a:ext cx="12191400" cy="6866640"/>
            <a:chOff x="360" y="-8640"/>
            <a:chExt cx="12191400" cy="6866640"/>
          </a:xfrm>
        </p:grpSpPr>
        <p:sp>
          <p:nvSpPr>
            <p:cNvPr id="139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0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1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42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43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44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45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46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47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48" name="CustomShape 11"/>
            <p:cNvSpPr/>
            <p:nvPr/>
          </p:nvSpPr>
          <p:spPr>
            <a:xfrm rot="10800000">
              <a:off x="360" y="360"/>
              <a:ext cx="842400" cy="56656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49" name="TextShape 12"/>
          <p:cNvSpPr txBox="1"/>
          <p:nvPr/>
        </p:nvSpPr>
        <p:spPr>
          <a:xfrm>
            <a:off x="986040" y="4473360"/>
            <a:ext cx="8287560" cy="10962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90c226"/>
                </a:solidFill>
                <a:latin typeface="Trebuchet MS"/>
              </a:rPr>
              <a:t>Gevgelija (1)</a:t>
            </a:r>
            <a:endParaRPr b="0" lang="en-US" sz="48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50" name="Image 3" descr=""/>
          <p:cNvPicPr/>
          <p:nvPr/>
        </p:nvPicPr>
        <p:blipFill>
          <a:blip r:embed="rId1"/>
          <a:srcRect l="0" t="37344" r="4" b="4089"/>
          <a:stretch/>
        </p:blipFill>
        <p:spPr>
          <a:xfrm>
            <a:off x="677160" y="468720"/>
            <a:ext cx="8274240" cy="3634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oup 1"/>
          <p:cNvGrpSpPr/>
          <p:nvPr/>
        </p:nvGrpSpPr>
        <p:grpSpPr>
          <a:xfrm>
            <a:off x="360" y="-8640"/>
            <a:ext cx="12191400" cy="6866640"/>
            <a:chOff x="360" y="-8640"/>
            <a:chExt cx="12191400" cy="6866640"/>
          </a:xfrm>
        </p:grpSpPr>
        <p:sp>
          <p:nvSpPr>
            <p:cNvPr id="152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53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54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5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6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7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8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9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0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1" name="CustomShape 11"/>
            <p:cNvSpPr/>
            <p:nvPr/>
          </p:nvSpPr>
          <p:spPr>
            <a:xfrm rot="10800000">
              <a:off x="360" y="360"/>
              <a:ext cx="842400" cy="56656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62" name="TextShape 12"/>
          <p:cNvSpPr txBox="1"/>
          <p:nvPr/>
        </p:nvSpPr>
        <p:spPr>
          <a:xfrm>
            <a:off x="986040" y="4473360"/>
            <a:ext cx="8287560" cy="10962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90c226"/>
                </a:solidFill>
                <a:latin typeface="Trebuchet MS"/>
              </a:rPr>
              <a:t>Gevgelija (2)</a:t>
            </a:r>
            <a:endParaRPr b="0" lang="en-US" sz="48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63" name="Image 3" descr=""/>
          <p:cNvPicPr/>
          <p:nvPr/>
        </p:nvPicPr>
        <p:blipFill>
          <a:blip r:embed="rId1"/>
          <a:srcRect l="0" t="19958" r="4" b="21475"/>
          <a:stretch/>
        </p:blipFill>
        <p:spPr>
          <a:xfrm>
            <a:off x="677160" y="468720"/>
            <a:ext cx="8274240" cy="3634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 1"/>
          <p:cNvGrpSpPr/>
          <p:nvPr/>
        </p:nvGrpSpPr>
        <p:grpSpPr>
          <a:xfrm>
            <a:off x="360" y="-8640"/>
            <a:ext cx="12191400" cy="6866640"/>
            <a:chOff x="360" y="-8640"/>
            <a:chExt cx="12191400" cy="6866640"/>
          </a:xfrm>
        </p:grpSpPr>
        <p:sp>
          <p:nvSpPr>
            <p:cNvPr id="165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66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67" name="CustomShape 4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8" name="CustomShape 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9" name="CustomShape 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0" name="CustomShape 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1" name="CustomShape 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2" name="CustomShape 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3" name="CustomShape 1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4" name="CustomShape 11"/>
            <p:cNvSpPr/>
            <p:nvPr/>
          </p:nvSpPr>
          <p:spPr>
            <a:xfrm rot="10800000">
              <a:off x="360" y="360"/>
              <a:ext cx="842400" cy="56656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75" name="TextShape 12"/>
          <p:cNvSpPr txBox="1"/>
          <p:nvPr/>
        </p:nvSpPr>
        <p:spPr>
          <a:xfrm>
            <a:off x="986040" y="4473360"/>
            <a:ext cx="8287560" cy="10962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90c226"/>
                </a:solidFill>
                <a:latin typeface="Trebuchet MS"/>
              </a:rPr>
              <a:t>Gevgelija (3)</a:t>
            </a:r>
            <a:endParaRPr b="0" lang="en-US" sz="48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76" name="Image 25" descr=""/>
          <p:cNvPicPr/>
          <p:nvPr/>
        </p:nvPicPr>
        <p:blipFill>
          <a:blip r:embed="rId1"/>
          <a:srcRect l="0" t="19864" r="4" b="21570"/>
          <a:stretch/>
        </p:blipFill>
        <p:spPr>
          <a:xfrm>
            <a:off x="677160" y="468720"/>
            <a:ext cx="8274240" cy="3634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90c226"/>
                </a:solidFill>
                <a:latin typeface="Trebuchet MS"/>
              </a:rPr>
              <a:t>Décliner nos idées dans le cadre des élections municipales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0" y="4401720"/>
            <a:ext cx="628200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b7e996"/>
                </a:solidFill>
                <a:latin typeface="Trebuchet MS"/>
              </a:rPr>
              <a:t>Compétences de la mairie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3480120" y="3255840"/>
            <a:ext cx="325620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fr-FR" sz="5400" spc="-1" strike="noStrike">
                <a:solidFill>
                  <a:srgbClr val="cfdadf"/>
                </a:solidFill>
                <a:latin typeface="Trebuchet MS"/>
              </a:rPr>
              <a:t>Solidarité</a:t>
            </a:r>
            <a:endParaRPr b="0" lang="fr-FR" sz="5400" spc="-1" strike="noStrike">
              <a:latin typeface="Arial"/>
            </a:endParaRPr>
          </a:p>
        </p:txBody>
      </p:sp>
      <p:sp>
        <p:nvSpPr>
          <p:cNvPr id="180" name="CustomShape 4"/>
          <p:cNvSpPr/>
          <p:nvPr/>
        </p:nvSpPr>
        <p:spPr>
          <a:xfrm>
            <a:off x="5869440" y="4351320"/>
            <a:ext cx="250956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0" lang="fr-FR" sz="5400" spc="-1" strike="noStrike">
                <a:solidFill>
                  <a:srgbClr val="c42f1a"/>
                </a:solidFill>
                <a:latin typeface="Trebuchet MS"/>
              </a:rPr>
              <a:t>Partage</a:t>
            </a:r>
            <a:endParaRPr b="0" lang="fr-FR" sz="5400" spc="-1" strike="noStrike">
              <a:latin typeface="Arial"/>
            </a:endParaRPr>
          </a:p>
        </p:txBody>
      </p:sp>
      <p:sp>
        <p:nvSpPr>
          <p:cNvPr id="181" name="CustomShape 5"/>
          <p:cNvSpPr/>
          <p:nvPr/>
        </p:nvSpPr>
        <p:spPr>
          <a:xfrm>
            <a:off x="3300120" y="5042880"/>
            <a:ext cx="252648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fr-FR" sz="5400" spc="-1" strike="noStrike">
                <a:solidFill>
                  <a:srgbClr val="e6b91e"/>
                </a:solidFill>
                <a:latin typeface="Trebuchet MS"/>
              </a:rPr>
              <a:t>Accueil</a:t>
            </a:r>
            <a:endParaRPr b="0" lang="fr-FR" sz="5400" spc="-1" strike="noStrike">
              <a:latin typeface="Arial"/>
            </a:endParaRPr>
          </a:p>
        </p:txBody>
      </p:sp>
      <p:sp>
        <p:nvSpPr>
          <p:cNvPr id="182" name="CustomShape 6"/>
          <p:cNvSpPr/>
          <p:nvPr/>
        </p:nvSpPr>
        <p:spPr>
          <a:xfrm>
            <a:off x="7133040" y="3572640"/>
            <a:ext cx="175068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fr-FR" sz="2400" spc="-1" strike="noStrike">
                <a:solidFill>
                  <a:srgbClr val="262626"/>
                </a:solidFill>
                <a:latin typeface="Trebuchet MS"/>
              </a:rPr>
              <a:t>Possibilités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83" name="CustomShape 7"/>
          <p:cNvSpPr/>
          <p:nvPr/>
        </p:nvSpPr>
        <p:spPr>
          <a:xfrm>
            <a:off x="527400" y="2991600"/>
            <a:ext cx="274896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fr-FR" sz="5400" spc="-1" strike="noStrike">
                <a:solidFill>
                  <a:srgbClr val="f5e3a5"/>
                </a:solidFill>
                <a:latin typeface="Trebuchet MS"/>
              </a:rPr>
              <a:t>Enfance</a:t>
            </a:r>
            <a:endParaRPr b="0" lang="fr-FR" sz="5400" spc="-1" strike="noStrike">
              <a:latin typeface="Arial"/>
            </a:endParaRPr>
          </a:p>
        </p:txBody>
      </p:sp>
      <p:sp>
        <p:nvSpPr>
          <p:cNvPr id="184" name="CustomShape 8"/>
          <p:cNvSpPr/>
          <p:nvPr/>
        </p:nvSpPr>
        <p:spPr>
          <a:xfrm>
            <a:off x="6680160" y="2780280"/>
            <a:ext cx="3059640" cy="51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ffffff"/>
                </a:solidFill>
                <a:latin typeface="Trebuchet MS"/>
              </a:rPr>
              <a:t>Inclusion scolaire</a:t>
            </a:r>
            <a:endParaRPr b="0" lang="fr-FR" sz="2800" spc="-1" strike="noStrike">
              <a:latin typeface="Arial"/>
            </a:endParaRPr>
          </a:p>
        </p:txBody>
      </p:sp>
      <p:sp>
        <p:nvSpPr>
          <p:cNvPr id="185" name="CustomShape 9"/>
          <p:cNvSpPr/>
          <p:nvPr/>
        </p:nvSpPr>
        <p:spPr>
          <a:xfrm>
            <a:off x="3594600" y="2526840"/>
            <a:ext cx="239652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3200" spc="49" strike="noStrike">
                <a:solidFill>
                  <a:srgbClr val="fefefd"/>
                </a:solidFill>
                <a:latin typeface="Trebuchet MS"/>
              </a:rPr>
              <a:t>Institutions</a:t>
            </a: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LibreOffice/6.3.3.2$Windows_X86_64 LibreOffice_project/a64200df03143b798afd1ec74a12ab50359878ed</Application>
  <Words>313</Words>
  <Paragraphs>44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2019-11-23T15:35:59Z</dcterms:created>
  <dc:creator>Utilisateur Microsoft Office</dc:creator>
  <dc:description/>
  <dc:language>fr-FR</dc:language>
  <cp:lastModifiedBy/>
  <dcterms:modified xsi:type="dcterms:W3CDTF">2019-12-13T13:55:12Z</dcterms:modified>
  <cp:revision>2</cp:revision>
  <dc:subject/>
  <dc:title>Atelier migrations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